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1" r:id="rId2"/>
    <p:sldId id="335" r:id="rId3"/>
    <p:sldId id="360" r:id="rId4"/>
    <p:sldId id="361" r:id="rId5"/>
    <p:sldId id="362" r:id="rId6"/>
    <p:sldId id="363" r:id="rId7"/>
    <p:sldId id="364" r:id="rId8"/>
    <p:sldId id="372" r:id="rId9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ent Programmes" initials="AP" lastIdx="170" clrIdx="0">
    <p:extLst>
      <p:ext uri="{19B8F6BF-5375-455C-9EA6-DF929625EA0E}">
        <p15:presenceInfo xmlns:p15="http://schemas.microsoft.com/office/powerpoint/2012/main" xmlns="" userId="S-1-5-21-2956034140-1642824207-3377906058-1773" providerId="AD"/>
      </p:ext>
    </p:extLst>
  </p:cmAuthor>
  <p:cmAuthor id="2" name="Agent Pleinair" initials="AP" lastIdx="5" clrIdx="1">
    <p:extLst>
      <p:ext uri="{19B8F6BF-5375-455C-9EA6-DF929625EA0E}">
        <p15:presenceInfo xmlns:p15="http://schemas.microsoft.com/office/powerpoint/2012/main" xmlns="" userId="S-1-5-21-2956034140-1642824207-3377906058-1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7D6F6"/>
    <a:srgbClr val="622599"/>
    <a:srgbClr val="FFFFFF"/>
    <a:srgbClr val="8E547B"/>
    <a:srgbClr val="B17C9F"/>
    <a:srgbClr val="B92D43"/>
    <a:srgbClr val="62893B"/>
    <a:srgbClr val="FFC107"/>
    <a:srgbClr val="ED0D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87917" autoAdjust="0"/>
  </p:normalViewPr>
  <p:slideViewPr>
    <p:cSldViewPr snapToGrid="0">
      <p:cViewPr>
        <p:scale>
          <a:sx n="100" d="100"/>
          <a:sy n="100" d="100"/>
        </p:scale>
        <p:origin x="-238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14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C60E62-EF14-47C2-9607-C2331996787B}" type="datetimeFigureOut">
              <a:rPr lang="fr-CA" smtClean="0"/>
              <a:pPr/>
              <a:t>2019-12-30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09820B-10C5-4801-BFD6-1905327D86D5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42312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CB10CA-8A74-4DE7-9F83-DF0585FE5594}" type="datetimeFigureOut">
              <a:rPr lang="fr-CA" smtClean="0"/>
              <a:pPr/>
              <a:t>2019-12-30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B8360A1-4347-457F-A2F2-F751CDE867C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5742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F1D6-6F43-4B51-8658-8D0F87DAC1A4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732" y="577088"/>
            <a:ext cx="230733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7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-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1899" y="1709739"/>
            <a:ext cx="7278688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31899" y="4589464"/>
            <a:ext cx="727868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C9CE-22C5-4A71-B508-D47CA5BBC14F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5581343"/>
            <a:ext cx="9153000" cy="11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29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-m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1941" y="1546508"/>
            <a:ext cx="4475693" cy="63230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5144" y="1709739"/>
            <a:ext cx="7255444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5144" y="4589464"/>
            <a:ext cx="7255444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F8C-C95C-4BB6-B1F9-ED1B69E7A983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43740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-ti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979D-8308-4769-8619-52C1F8AE2C22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grpSp>
        <p:nvGrpSpPr>
          <p:cNvPr id="7" name="Groupe 6"/>
          <p:cNvGrpSpPr/>
          <p:nvPr/>
        </p:nvGrpSpPr>
        <p:grpSpPr>
          <a:xfrm>
            <a:off x="73183" y="6616275"/>
            <a:ext cx="7554296" cy="105201"/>
            <a:chOff x="97578" y="6616274"/>
            <a:chExt cx="10072394" cy="105201"/>
          </a:xfrm>
        </p:grpSpPr>
        <p:sp>
          <p:nvSpPr>
            <p:cNvPr id="8" name="Parallélogramme 7"/>
            <p:cNvSpPr/>
            <p:nvPr/>
          </p:nvSpPr>
          <p:spPr>
            <a:xfrm>
              <a:off x="97578" y="6616274"/>
              <a:ext cx="5036197" cy="10331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9" name="Parallélogramme 8"/>
            <p:cNvSpPr/>
            <p:nvPr/>
          </p:nvSpPr>
          <p:spPr>
            <a:xfrm>
              <a:off x="5133775" y="6618165"/>
              <a:ext cx="5036197" cy="103310"/>
            </a:xfrm>
            <a:prstGeom prst="parallelogram">
              <a:avLst/>
            </a:prstGeom>
            <a:solidFill>
              <a:srgbClr val="662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0154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965200"/>
            <a:ext cx="3886200" cy="52117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965200"/>
            <a:ext cx="3886200" cy="52117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E74A-ED6B-4F97-8759-D1FC22348B5F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807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19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683419"/>
            <a:ext cx="3868340" cy="56673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371601"/>
            <a:ext cx="3868340" cy="481806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683419"/>
            <a:ext cx="3887391" cy="56673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371601"/>
            <a:ext cx="3887391" cy="48180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876C-CDEF-43F2-BBA0-BC975EDD9E64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329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-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332C-096E-4127-8A20-84FA0D2E6BF6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5581343"/>
            <a:ext cx="9153000" cy="11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00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-m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1941" y="1546508"/>
            <a:ext cx="4475693" cy="63230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B3B9-BE03-42BF-BACE-C8AD39D366CD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26351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-ti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76A-3C4A-49ED-A4FB-C819A9B9D47D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grpSp>
        <p:nvGrpSpPr>
          <p:cNvPr id="6" name="Groupe 5"/>
          <p:cNvGrpSpPr/>
          <p:nvPr/>
        </p:nvGrpSpPr>
        <p:grpSpPr>
          <a:xfrm>
            <a:off x="73183" y="6616275"/>
            <a:ext cx="7554296" cy="105201"/>
            <a:chOff x="97578" y="6616274"/>
            <a:chExt cx="10072394" cy="105201"/>
          </a:xfrm>
        </p:grpSpPr>
        <p:sp>
          <p:nvSpPr>
            <p:cNvPr id="7" name="Parallélogramme 6"/>
            <p:cNvSpPr/>
            <p:nvPr/>
          </p:nvSpPr>
          <p:spPr>
            <a:xfrm>
              <a:off x="97578" y="6616274"/>
              <a:ext cx="5036197" cy="10331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8" name="Parallélogramme 7"/>
            <p:cNvSpPr/>
            <p:nvPr/>
          </p:nvSpPr>
          <p:spPr>
            <a:xfrm>
              <a:off x="5133775" y="6618165"/>
              <a:ext cx="5036197" cy="103310"/>
            </a:xfrm>
            <a:prstGeom prst="parallelogram">
              <a:avLst/>
            </a:prstGeom>
            <a:solidFill>
              <a:srgbClr val="662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72129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CCB5-530E-42EB-8844-64803D2ED4C9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28" y="160867"/>
            <a:ext cx="905645" cy="3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33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-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11CC-9A00-461C-9879-3095BB10C102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5581343"/>
            <a:ext cx="9153000" cy="11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87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-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CA"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fr-FR" dirty="0" smtClean="0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B7A8-5260-4C71-9B9E-5FDE6C9700F3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5581343"/>
            <a:ext cx="9153000" cy="11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364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-m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1941" y="1546508"/>
            <a:ext cx="4475693" cy="632300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E7E4-5E8B-48AE-BC92-A3F9D0078CD1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23867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-ti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6CB2-CEB2-497B-BDE7-F1BD03E5DCE3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grpSp>
        <p:nvGrpSpPr>
          <p:cNvPr id="5" name="Groupe 4"/>
          <p:cNvGrpSpPr/>
          <p:nvPr/>
        </p:nvGrpSpPr>
        <p:grpSpPr>
          <a:xfrm>
            <a:off x="73183" y="6616275"/>
            <a:ext cx="7554296" cy="105201"/>
            <a:chOff x="97578" y="6616274"/>
            <a:chExt cx="10072394" cy="105201"/>
          </a:xfrm>
        </p:grpSpPr>
        <p:sp>
          <p:nvSpPr>
            <p:cNvPr id="6" name="Parallélogramme 5"/>
            <p:cNvSpPr/>
            <p:nvPr/>
          </p:nvSpPr>
          <p:spPr>
            <a:xfrm>
              <a:off x="97578" y="6616274"/>
              <a:ext cx="5036197" cy="10331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7" name="Parallélogramme 6"/>
            <p:cNvSpPr/>
            <p:nvPr/>
          </p:nvSpPr>
          <p:spPr>
            <a:xfrm>
              <a:off x="5133775" y="6618165"/>
              <a:ext cx="5036197" cy="103310"/>
            </a:xfrm>
            <a:prstGeom prst="parallelogram">
              <a:avLst/>
            </a:prstGeom>
            <a:solidFill>
              <a:srgbClr val="662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123011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7E67-A8B1-4A95-ADA1-80557FCE3338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49321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3488-DD82-44DC-BC1A-29BF3C3F4C42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88511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AA9C-3059-4DA4-A14F-C096E6F80638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878330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CCBE-C1FA-4D1A-A26F-E7E238D505EE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04667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-m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CA"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3392-5CBD-4CE2-AEDC-FDD11F8B86B9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1941" y="1546508"/>
            <a:ext cx="4475693" cy="63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97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-tir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CA"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fr-FR" smtClean="0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B116481-0DCB-4246-8C94-0B9B537CBAA3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grpSp>
        <p:nvGrpSpPr>
          <p:cNvPr id="9" name="Groupe 8"/>
          <p:cNvGrpSpPr/>
          <p:nvPr/>
        </p:nvGrpSpPr>
        <p:grpSpPr>
          <a:xfrm>
            <a:off x="73183" y="6616275"/>
            <a:ext cx="7554296" cy="105201"/>
            <a:chOff x="97578" y="6616274"/>
            <a:chExt cx="10072394" cy="105201"/>
          </a:xfrm>
        </p:grpSpPr>
        <p:sp>
          <p:nvSpPr>
            <p:cNvPr id="7" name="Parallélogramme 6"/>
            <p:cNvSpPr/>
            <p:nvPr/>
          </p:nvSpPr>
          <p:spPr>
            <a:xfrm>
              <a:off x="97578" y="6616274"/>
              <a:ext cx="5036197" cy="10331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arallélogramme 7"/>
            <p:cNvSpPr/>
            <p:nvPr/>
          </p:nvSpPr>
          <p:spPr>
            <a:xfrm>
              <a:off x="5133775" y="6618165"/>
              <a:ext cx="5036197" cy="103310"/>
            </a:xfrm>
            <a:prstGeom prst="parallelogram">
              <a:avLst/>
            </a:prstGeom>
            <a:solidFill>
              <a:srgbClr val="662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836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290CA53-BBBE-4651-8FF3-9FFA953011BE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96813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-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604-7D30-4D65-9425-C44B64AFCB64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5581343"/>
            <a:ext cx="9153000" cy="11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26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-m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1941" y="1546508"/>
            <a:ext cx="4475693" cy="63230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674-1A89-4B7B-8714-B3D57D9BAB96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537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-ti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5AAA-7804-410B-8713-C45C38FD815B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  <p:grpSp>
        <p:nvGrpSpPr>
          <p:cNvPr id="7" name="Groupe 6"/>
          <p:cNvGrpSpPr/>
          <p:nvPr/>
        </p:nvGrpSpPr>
        <p:grpSpPr>
          <a:xfrm>
            <a:off x="73183" y="6616275"/>
            <a:ext cx="7554296" cy="105201"/>
            <a:chOff x="97578" y="6616274"/>
            <a:chExt cx="10072394" cy="105201"/>
          </a:xfrm>
        </p:grpSpPr>
        <p:sp>
          <p:nvSpPr>
            <p:cNvPr id="8" name="Parallélogramme 7"/>
            <p:cNvSpPr/>
            <p:nvPr/>
          </p:nvSpPr>
          <p:spPr>
            <a:xfrm>
              <a:off x="97578" y="6616274"/>
              <a:ext cx="5036197" cy="10331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9" name="Parallélogramme 8"/>
            <p:cNvSpPr/>
            <p:nvPr/>
          </p:nvSpPr>
          <p:spPr>
            <a:xfrm>
              <a:off x="5133775" y="6618165"/>
              <a:ext cx="5036197" cy="103310"/>
            </a:xfrm>
            <a:prstGeom prst="parallelogram">
              <a:avLst/>
            </a:prstGeom>
            <a:solidFill>
              <a:srgbClr val="662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62481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9076-BB50-4260-8E26-6E8CD7E1940A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99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901700"/>
            <a:ext cx="7886700" cy="527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B887641-E829-4FD1-9C5F-2FE357AFDCFE}" type="datetime1">
              <a:rPr lang="fr-CA" smtClean="0"/>
              <a:pPr/>
              <a:t>2019-12-30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65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479C006-D964-457C-8F23-ABCD26C426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583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  <p:sldLayoutId id="2147483649" r:id="rId3"/>
    <p:sldLayoutId id="2147483661" r:id="rId4"/>
    <p:sldLayoutId id="2147483650" r:id="rId5"/>
    <p:sldLayoutId id="2147483671" r:id="rId6"/>
    <p:sldLayoutId id="2147483662" r:id="rId7"/>
    <p:sldLayoutId id="2147483663" r:id="rId8"/>
    <p:sldLayoutId id="2147483651" r:id="rId9"/>
    <p:sldLayoutId id="2147483672" r:id="rId10"/>
    <p:sldLayoutId id="2147483664" r:id="rId11"/>
    <p:sldLayoutId id="2147483665" r:id="rId12"/>
    <p:sldLayoutId id="2147483652" r:id="rId13"/>
    <p:sldLayoutId id="2147483653" r:id="rId14"/>
    <p:sldLayoutId id="2147483654" r:id="rId15"/>
    <p:sldLayoutId id="2147483666" r:id="rId16"/>
    <p:sldLayoutId id="2147483667" r:id="rId17"/>
    <p:sldLayoutId id="2147483655" r:id="rId18"/>
    <p:sldLayoutId id="2147483668" r:id="rId19"/>
    <p:sldLayoutId id="2147483669" r:id="rId20"/>
    <p:sldLayoutId id="2147483670" r:id="rId21"/>
    <p:sldLayoutId id="2147483656" r:id="rId22"/>
    <p:sldLayoutId id="2147483657" r:id="rId23"/>
    <p:sldLayoutId id="2147483658" r:id="rId24"/>
    <p:sldLayoutId id="2147483659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cap="small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62482"/>
        </a:buClr>
        <a:buFont typeface="Arial" panose="020B0604020202020204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62482"/>
        </a:buClr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62482"/>
        </a:buClr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62482"/>
        </a:buClr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62482"/>
        </a:buClr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image" Target="../media/image8.png"/><Relationship Id="rId3" Type="http://schemas.openxmlformats.org/officeDocument/2006/relationships/tags" Target="../tags/tag19.xml"/><Relationship Id="rId21" Type="http://schemas.openxmlformats.org/officeDocument/2006/relationships/image" Target="../media/image11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17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10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image" Target="../media/image9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" Type="http://schemas.openxmlformats.org/officeDocument/2006/relationships/tags" Target="../tags/tag35.xml"/><Relationship Id="rId21" Type="http://schemas.openxmlformats.org/officeDocument/2006/relationships/image" Target="../media/image8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16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slideLayout" Target="../slideLayouts/slideLayout17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15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14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18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17.png"/><Relationship Id="rId2" Type="http://schemas.openxmlformats.org/officeDocument/2006/relationships/tags" Target="../tags/tag53.xml"/><Relationship Id="rId16" Type="http://schemas.openxmlformats.org/officeDocument/2006/relationships/image" Target="../media/image8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6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20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958974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Formation </a:t>
            </a:r>
            <a:r>
              <a:rPr lang="fr-CA" smtClean="0"/>
              <a:t>pour le Camp </a:t>
            </a:r>
            <a:r>
              <a:rPr lang="fr-CA" dirty="0" smtClean="0"/>
              <a:t>D’hiver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Alimentation et Menu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1</a:t>
            </a:fld>
            <a:endParaRPr lang="fr-CA"/>
          </a:p>
        </p:txBody>
      </p:sp>
      <p:pic>
        <p:nvPicPr>
          <p:cNvPr id="4" name="Picture 3" descr="C:\Users\andre\AppData\Local\Microsoft\Windows\INetCache\Content.Word\Rear i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2352675"/>
            <a:ext cx="35147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L’alimentation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429891" y="1140530"/>
            <a:ext cx="746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Être en camp = plus grande dépense énergétique qu’habituellement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Activités extérieures = le corps dépense deux fois plus d’énergie</a:t>
            </a:r>
            <a:endParaRPr lang="fr-CA" sz="16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213908" y="2095285"/>
            <a:ext cx="7465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z="1600" dirty="0"/>
              <a:t>Alimentation doit être </a:t>
            </a:r>
            <a:r>
              <a:rPr lang="fr-CA" sz="1600" dirty="0" smtClean="0"/>
              <a:t>ajustée :</a:t>
            </a:r>
            <a:endParaRPr lang="fr-CA" sz="1600" dirty="0"/>
          </a:p>
          <a:p>
            <a:pPr lvl="1">
              <a:lnSpc>
                <a:spcPct val="150000"/>
              </a:lnSpc>
            </a:pPr>
            <a:r>
              <a:rPr lang="fr-CA" sz="1600" dirty="0">
                <a:solidFill>
                  <a:schemeClr val="tx2"/>
                </a:solidFill>
              </a:rPr>
              <a:t>à</a:t>
            </a:r>
            <a:r>
              <a:rPr lang="fr-CA" sz="1600" dirty="0" smtClean="0">
                <a:solidFill>
                  <a:schemeClr val="tx2"/>
                </a:solidFill>
              </a:rPr>
              <a:t> </a:t>
            </a:r>
            <a:r>
              <a:rPr lang="fr-CA" sz="1600" dirty="0">
                <a:solidFill>
                  <a:schemeClr val="tx2"/>
                </a:solidFill>
              </a:rPr>
              <a:t>la dépense </a:t>
            </a:r>
            <a:r>
              <a:rPr lang="fr-CA" sz="1600" dirty="0" smtClean="0">
                <a:solidFill>
                  <a:schemeClr val="tx2"/>
                </a:solidFill>
              </a:rPr>
              <a:t>énergétique.</a:t>
            </a:r>
            <a:endParaRPr lang="fr-CA" sz="16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fr-CA" sz="1600" dirty="0" smtClean="0">
                <a:solidFill>
                  <a:schemeClr val="tx2"/>
                </a:solidFill>
              </a:rPr>
              <a:t>au </a:t>
            </a:r>
            <a:r>
              <a:rPr lang="fr-CA" sz="1600" dirty="0">
                <a:solidFill>
                  <a:schemeClr val="tx2"/>
                </a:solidFill>
              </a:rPr>
              <a:t>fait que les participants font de nombreuses activités </a:t>
            </a:r>
            <a:r>
              <a:rPr lang="fr-CA" sz="1600" dirty="0" smtClean="0">
                <a:solidFill>
                  <a:schemeClr val="tx2"/>
                </a:solidFill>
              </a:rPr>
              <a:t>extérieures.</a:t>
            </a:r>
            <a:endParaRPr lang="fr-CA" sz="1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fr-CA" sz="1600" dirty="0"/>
          </a:p>
        </p:txBody>
      </p:sp>
      <p:sp>
        <p:nvSpPr>
          <p:cNvPr id="6" name="Rectangle à coins arrondis 5"/>
          <p:cNvSpPr/>
          <p:nvPr>
            <p:custDataLst>
              <p:tags r:id="rId5"/>
            </p:custDataLst>
          </p:nvPr>
        </p:nvSpPr>
        <p:spPr>
          <a:xfrm>
            <a:off x="310798" y="1190740"/>
            <a:ext cx="903110" cy="4176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chemeClr val="bg1"/>
                </a:solidFill>
              </a:rPr>
              <a:t>Faits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891" y="2435142"/>
            <a:ext cx="252000" cy="25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891" y="2823001"/>
            <a:ext cx="252000" cy="252000"/>
          </a:xfrm>
          <a:prstGeom prst="rect">
            <a:avLst/>
          </a:prstGeom>
        </p:spPr>
      </p:pic>
      <p:sp>
        <p:nvSpPr>
          <p:cNvPr id="9" name="Flèche droite 8"/>
          <p:cNvSpPr/>
          <p:nvPr>
            <p:custDataLst>
              <p:tags r:id="rId8"/>
            </p:custDataLst>
          </p:nvPr>
        </p:nvSpPr>
        <p:spPr>
          <a:xfrm>
            <a:off x="502708" y="2095285"/>
            <a:ext cx="519289" cy="4515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Plus 10"/>
          <p:cNvSpPr/>
          <p:nvPr>
            <p:custDataLst>
              <p:tags r:id="rId9"/>
            </p:custDataLst>
          </p:nvPr>
        </p:nvSpPr>
        <p:spPr>
          <a:xfrm>
            <a:off x="793953" y="3232732"/>
            <a:ext cx="540000" cy="5400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1681891" y="4260081"/>
            <a:ext cx="5302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600" dirty="0" smtClean="0">
                <a:solidFill>
                  <a:schemeClr val="tx2"/>
                </a:solidFill>
              </a:rPr>
              <a:t>S’hydrater suffisamment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891" y="3677694"/>
            <a:ext cx="252000" cy="25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891" y="4396528"/>
            <a:ext cx="252000" cy="25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2935" y="3925285"/>
            <a:ext cx="1846104" cy="24614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882" y="4989362"/>
            <a:ext cx="252000" cy="252000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15"/>
            </p:custDataLst>
          </p:nvPr>
        </p:nvSpPr>
        <p:spPr>
          <a:xfrm>
            <a:off x="1663882" y="4921007"/>
            <a:ext cx="4948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chemeClr val="tx2"/>
                </a:solidFill>
              </a:rPr>
              <a:t>S’assurer que les repas soient au goût des enfants tant dans leur présentation que dans les saveurs. Un plat non appétissant ou mal présenté ne sera pas mangé et l’énergie </a:t>
            </a:r>
            <a:r>
              <a:rPr lang="fr-CA" sz="1600" dirty="0" smtClean="0">
                <a:solidFill>
                  <a:schemeClr val="tx2"/>
                </a:solidFill>
              </a:rPr>
              <a:t>des jeunes ne </a:t>
            </a:r>
            <a:r>
              <a:rPr lang="fr-CA" sz="1600" dirty="0">
                <a:solidFill>
                  <a:schemeClr val="tx2"/>
                </a:solidFill>
              </a:rPr>
              <a:t>sera </a:t>
            </a:r>
            <a:r>
              <a:rPr lang="fr-CA" sz="1600" dirty="0" smtClean="0">
                <a:solidFill>
                  <a:schemeClr val="tx2"/>
                </a:solidFill>
              </a:rPr>
              <a:t>pas suffisante pour les activités.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1705453" y="3608570"/>
            <a:ext cx="5017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chemeClr val="tx2"/>
                </a:solidFill>
              </a:rPr>
              <a:t>Manger des aliments de tous les groupes alimentaires en quantités suffisantes par rapport aux </a:t>
            </a:r>
            <a:r>
              <a:rPr lang="fr-CA" sz="1600" dirty="0" smtClean="0">
                <a:solidFill>
                  <a:schemeClr val="tx2"/>
                </a:solidFill>
              </a:rPr>
              <a:t>besoins de base</a:t>
            </a:r>
            <a:endParaRPr lang="fr-CA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Les sources d’énergie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628650" y="922867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cap="small" dirty="0" smtClean="0">
                <a:solidFill>
                  <a:schemeClr val="tx2"/>
                </a:solidFill>
              </a:rPr>
              <a:t>Les glucides</a:t>
            </a:r>
            <a:endParaRPr lang="fr-CA" b="1" cap="small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 rot="20059015">
            <a:off x="6395265" y="763201"/>
            <a:ext cx="180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  <a:latin typeface="Berlin Sans FB" panose="020E0602020502020306" pitchFamily="34" charset="0"/>
              </a:rPr>
              <a:t>= </a:t>
            </a:r>
            <a:r>
              <a:rPr lang="fr-CA" sz="2800" dirty="0" smtClean="0">
                <a:solidFill>
                  <a:schemeClr val="accent2"/>
                </a:solidFill>
                <a:latin typeface="Berlin Sans FB" panose="020E0602020502020306" pitchFamily="34" charset="0"/>
              </a:rPr>
              <a:t>sucre</a:t>
            </a:r>
            <a:endParaRPr lang="fr-CA" dirty="0">
              <a:solidFill>
                <a:schemeClr val="accent2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5"/>
            </p:custDataLst>
          </p:nvPr>
        </p:nvSpPr>
        <p:spPr>
          <a:xfrm>
            <a:off x="1998243" y="1541490"/>
            <a:ext cx="2460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tx2"/>
                </a:solidFill>
              </a:rPr>
              <a:t>Énergie rapide.</a:t>
            </a:r>
            <a:endParaRPr lang="fr-CA" sz="1600" b="1" dirty="0" smtClean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>
            <p:custDataLst>
              <p:tags r:id="rId6"/>
            </p:custDataLst>
          </p:nvPr>
        </p:nvSpPr>
        <p:spPr>
          <a:xfrm>
            <a:off x="3544711" y="5635752"/>
            <a:ext cx="1230489" cy="7150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Déjeuner</a:t>
            </a:r>
          </a:p>
          <a:p>
            <a:pPr algn="ctr"/>
            <a:r>
              <a:rPr lang="fr-CA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Dîner</a:t>
            </a:r>
            <a:endParaRPr lang="fr-CA" dirty="0">
              <a:solidFill>
                <a:schemeClr val="accent1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7"/>
            </p:custDataLst>
          </p:nvPr>
        </p:nvSpPr>
        <p:spPr>
          <a:xfrm>
            <a:off x="4679950" y="25364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600" b="1" dirty="0">
                <a:solidFill>
                  <a:schemeClr val="tx2"/>
                </a:solidFill>
              </a:rPr>
              <a:t>Glucides </a:t>
            </a:r>
            <a:r>
              <a:rPr lang="fr-CA" sz="1600" b="1" dirty="0" smtClean="0">
                <a:solidFill>
                  <a:schemeClr val="tx2"/>
                </a:solidFill>
              </a:rPr>
              <a:t>complexes :</a:t>
            </a:r>
            <a:endParaRPr lang="fr-CA" sz="1600" b="1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Assimilation plus </a:t>
            </a:r>
            <a:r>
              <a:rPr lang="fr-CA" sz="1600" dirty="0" smtClean="0">
                <a:solidFill>
                  <a:schemeClr val="tx2"/>
                </a:solidFill>
              </a:rPr>
              <a:t>longue</a:t>
            </a:r>
            <a:endParaRPr lang="fr-CA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Énergie modérément rapide, mais </a:t>
            </a:r>
            <a:r>
              <a:rPr lang="fr-CA" sz="1600" dirty="0" smtClean="0">
                <a:solidFill>
                  <a:schemeClr val="tx2"/>
                </a:solidFill>
              </a:rPr>
              <a:t>intense</a:t>
            </a:r>
            <a:endParaRPr lang="fr-CA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Effet </a:t>
            </a:r>
            <a:r>
              <a:rPr lang="fr-CA" sz="1600" dirty="0" smtClean="0">
                <a:solidFill>
                  <a:schemeClr val="tx2"/>
                </a:solidFill>
              </a:rPr>
              <a:t>calorifique : </a:t>
            </a:r>
            <a:r>
              <a:rPr lang="fr-CA" sz="1600" dirty="0">
                <a:solidFill>
                  <a:schemeClr val="tx2"/>
                </a:solidFill>
              </a:rPr>
              <a:t>4 </a:t>
            </a:r>
            <a:r>
              <a:rPr lang="fr-CA" sz="1600" dirty="0" smtClean="0">
                <a:solidFill>
                  <a:schemeClr val="tx2"/>
                </a:solidFill>
              </a:rPr>
              <a:t>heures</a:t>
            </a:r>
            <a:endParaRPr lang="fr-CA" sz="1600" dirty="0">
              <a:solidFill>
                <a:schemeClr val="tx2"/>
              </a:solidFill>
            </a:endParaRPr>
          </a:p>
          <a:p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8"/>
            </p:custDataLst>
          </p:nvPr>
        </p:nvSpPr>
        <p:spPr>
          <a:xfrm>
            <a:off x="865342" y="2519834"/>
            <a:ext cx="2956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>
                <a:solidFill>
                  <a:schemeClr val="tx2"/>
                </a:solidFill>
              </a:rPr>
              <a:t>Glucides </a:t>
            </a:r>
            <a:r>
              <a:rPr lang="fr-CA" sz="1600" b="1" dirty="0" smtClean="0">
                <a:solidFill>
                  <a:schemeClr val="tx2"/>
                </a:solidFill>
              </a:rPr>
              <a:t>simples :</a:t>
            </a:r>
            <a:endParaRPr lang="fr-CA" sz="1600" b="1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Assimilation </a:t>
            </a:r>
            <a:r>
              <a:rPr lang="fr-CA" sz="1600" dirty="0" smtClean="0">
                <a:solidFill>
                  <a:schemeClr val="tx2"/>
                </a:solidFill>
              </a:rPr>
              <a:t>facile</a:t>
            </a:r>
            <a:endParaRPr lang="fr-CA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Énergie rapide et </a:t>
            </a:r>
            <a:r>
              <a:rPr lang="fr-CA" sz="1600" dirty="0" smtClean="0">
                <a:solidFill>
                  <a:schemeClr val="tx2"/>
                </a:solidFill>
              </a:rPr>
              <a:t>intense</a:t>
            </a:r>
            <a:endParaRPr lang="fr-CA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Effet </a:t>
            </a:r>
            <a:r>
              <a:rPr lang="fr-CA" sz="1600" dirty="0" smtClean="0">
                <a:solidFill>
                  <a:schemeClr val="tx2"/>
                </a:solidFill>
              </a:rPr>
              <a:t>calorifique : </a:t>
            </a:r>
            <a:r>
              <a:rPr lang="fr-CA" sz="1600" dirty="0">
                <a:solidFill>
                  <a:schemeClr val="tx2"/>
                </a:solidFill>
              </a:rPr>
              <a:t>2 </a:t>
            </a:r>
            <a:r>
              <a:rPr lang="fr-CA" sz="1600" dirty="0" smtClean="0">
                <a:solidFill>
                  <a:schemeClr val="tx2"/>
                </a:solidFill>
              </a:rPr>
              <a:t>heures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21" name="Flèche droite 20"/>
          <p:cNvSpPr/>
          <p:nvPr>
            <p:custDataLst>
              <p:tags r:id="rId9"/>
            </p:custDataLst>
          </p:nvPr>
        </p:nvSpPr>
        <p:spPr>
          <a:xfrm>
            <a:off x="865342" y="1374505"/>
            <a:ext cx="1087151" cy="6725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accent1"/>
                </a:solidFill>
              </a:rPr>
              <a:t>Fonction</a:t>
            </a:r>
            <a:endParaRPr lang="fr-CA" sz="16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0"/>
            </p:custDataLst>
          </p:nvPr>
        </p:nvSpPr>
        <p:spPr>
          <a:xfrm>
            <a:off x="1041017" y="4362355"/>
            <a:ext cx="2187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 smtClean="0">
                <a:solidFill>
                  <a:schemeClr val="tx2"/>
                </a:solidFill>
              </a:rPr>
              <a:t>ex. </a:t>
            </a:r>
            <a:r>
              <a:rPr lang="fr-CA" sz="1600" dirty="0">
                <a:solidFill>
                  <a:schemeClr val="tx2"/>
                </a:solidFill>
              </a:rPr>
              <a:t>cassonade, miel, sirop d’érable, bonbons.</a:t>
            </a:r>
          </a:p>
        </p:txBody>
      </p: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5011425" y="4367940"/>
            <a:ext cx="2845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 smtClean="0">
                <a:solidFill>
                  <a:schemeClr val="tx2"/>
                </a:solidFill>
              </a:rPr>
              <a:t>ex. </a:t>
            </a:r>
            <a:r>
              <a:rPr lang="fr-CA" sz="1600" dirty="0">
                <a:solidFill>
                  <a:schemeClr val="tx2"/>
                </a:solidFill>
              </a:rPr>
              <a:t>céréales, pâtes alimentaires, riz, produits laitiers.</a:t>
            </a:r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822098" y="2203540"/>
            <a:ext cx="477647" cy="47743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7590" y="5060269"/>
            <a:ext cx="1722984" cy="129223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400" y="5168643"/>
            <a:ext cx="1961179" cy="137026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42" y="5168643"/>
            <a:ext cx="799963" cy="97733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214" y="5258050"/>
            <a:ext cx="697794" cy="4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77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Les sources d’énergie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628650" y="872474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cap="small" dirty="0" smtClean="0">
                <a:solidFill>
                  <a:schemeClr val="tx2"/>
                </a:solidFill>
              </a:rPr>
              <a:t>Les lipides</a:t>
            </a:r>
            <a:endParaRPr lang="fr-CA" b="1" cap="small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>
            <p:custDataLst>
              <p:tags r:id="rId4"/>
            </p:custDataLst>
          </p:nvPr>
        </p:nvSpPr>
        <p:spPr>
          <a:xfrm rot="20059015">
            <a:off x="6263455" y="735487"/>
            <a:ext cx="193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accent3"/>
                </a:solidFill>
                <a:latin typeface="Berlin Sans FB" panose="020E0602020502020306" pitchFamily="34" charset="0"/>
              </a:rPr>
              <a:t>= gras</a:t>
            </a:r>
            <a:endParaRPr lang="fr-CA" sz="2800" dirty="0">
              <a:solidFill>
                <a:schemeClr val="accent3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>
            <p:custDataLst>
              <p:tags r:id="rId5"/>
            </p:custDataLst>
          </p:nvPr>
        </p:nvSpPr>
        <p:spPr>
          <a:xfrm>
            <a:off x="642773" y="4003106"/>
            <a:ext cx="317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chemeClr val="tx2"/>
                </a:solidFill>
              </a:rPr>
              <a:t>Gras saturés : </a:t>
            </a:r>
          </a:p>
          <a:p>
            <a:r>
              <a:rPr lang="fr-CA" sz="1600" dirty="0" smtClean="0">
                <a:solidFill>
                  <a:schemeClr val="tx2"/>
                </a:solidFill>
              </a:rPr>
              <a:t>Souvent d’origine animale</a:t>
            </a:r>
          </a:p>
          <a:p>
            <a:r>
              <a:rPr lang="fr-CA" sz="1600" dirty="0" smtClean="0">
                <a:solidFill>
                  <a:schemeClr val="tx2"/>
                </a:solidFill>
              </a:rPr>
              <a:t>Figent lorsque froids</a:t>
            </a:r>
          </a:p>
        </p:txBody>
      </p:sp>
      <p:sp>
        <p:nvSpPr>
          <p:cNvPr id="15" name="ZoneTexte 14"/>
          <p:cNvSpPr txBox="1"/>
          <p:nvPr>
            <p:custDataLst>
              <p:tags r:id="rId6"/>
            </p:custDataLst>
          </p:nvPr>
        </p:nvSpPr>
        <p:spPr>
          <a:xfrm>
            <a:off x="3577536" y="6000327"/>
            <a:ext cx="1230489" cy="4086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latin typeface="Berlin Sans FB" panose="020E0602020502020306" pitchFamily="34" charset="0"/>
              </a:rPr>
              <a:t>Souper</a:t>
            </a:r>
            <a:endParaRPr lang="fr-CA" dirty="0">
              <a:latin typeface="Berlin Sans FB" panose="020E0602020502020306" pitchFamily="34" charset="0"/>
            </a:endParaRPr>
          </a:p>
        </p:txBody>
      </p:sp>
      <p:sp>
        <p:nvSpPr>
          <p:cNvPr id="19" name="Flèche droite 18"/>
          <p:cNvSpPr/>
          <p:nvPr>
            <p:custDataLst>
              <p:tags r:id="rId7"/>
            </p:custDataLst>
          </p:nvPr>
        </p:nvSpPr>
        <p:spPr>
          <a:xfrm>
            <a:off x="822223" y="1255624"/>
            <a:ext cx="1173390" cy="67252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</a:rPr>
              <a:t>Fonctions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>
          <a:xfrm>
            <a:off x="2089491" y="1359913"/>
            <a:ext cx="5142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Donner du </a:t>
            </a:r>
            <a:r>
              <a:rPr lang="fr-CA" sz="1600" dirty="0" smtClean="0">
                <a:solidFill>
                  <a:schemeClr val="tx2"/>
                </a:solidFill>
              </a:rPr>
              <a:t>goût</a:t>
            </a:r>
            <a:endParaRPr lang="fr-CA" sz="1600" dirty="0">
              <a:solidFill>
                <a:schemeClr val="tx2"/>
              </a:solidFill>
            </a:endParaRPr>
          </a:p>
          <a:p>
            <a:pPr marL="180975" lvl="1" indent="-180975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Sentiment de </a:t>
            </a:r>
            <a:r>
              <a:rPr lang="fr-CA" sz="1600" dirty="0" smtClean="0">
                <a:solidFill>
                  <a:schemeClr val="tx2"/>
                </a:solidFill>
              </a:rPr>
              <a:t>satiété</a:t>
            </a:r>
            <a:endParaRPr lang="fr-CA" sz="1600" dirty="0">
              <a:solidFill>
                <a:schemeClr val="tx2"/>
              </a:solidFill>
            </a:endParaRPr>
          </a:p>
          <a:p>
            <a:pPr marL="180975" lvl="1" indent="-180975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Apporter de </a:t>
            </a:r>
            <a:r>
              <a:rPr lang="fr-CA" sz="1600" dirty="0" smtClean="0">
                <a:solidFill>
                  <a:schemeClr val="tx2"/>
                </a:solidFill>
              </a:rPr>
              <a:t>l’énergie</a:t>
            </a:r>
            <a:endParaRPr lang="fr-CA" sz="1600" dirty="0">
              <a:solidFill>
                <a:schemeClr val="tx2"/>
              </a:solidFill>
            </a:endParaRPr>
          </a:p>
          <a:p>
            <a:pPr marL="180975" lvl="1" indent="-180975">
              <a:buFontTx/>
              <a:buChar char="-"/>
            </a:pPr>
            <a:r>
              <a:rPr lang="fr-CA" sz="1600" dirty="0" smtClean="0">
                <a:solidFill>
                  <a:schemeClr val="tx2"/>
                </a:solidFill>
              </a:rPr>
              <a:t>Réchauffer</a:t>
            </a:r>
            <a:endParaRPr lang="fr-CA" sz="1600" dirty="0">
              <a:solidFill>
                <a:schemeClr val="tx2"/>
              </a:solidFill>
            </a:endParaRPr>
          </a:p>
          <a:p>
            <a:pPr marL="180975" lvl="1" indent="-180975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Transporter les minéraux et nutriments dans le </a:t>
            </a:r>
            <a:r>
              <a:rPr lang="fr-CA" sz="1600" dirty="0" smtClean="0">
                <a:solidFill>
                  <a:schemeClr val="tx2"/>
                </a:solidFill>
              </a:rPr>
              <a:t>corps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9"/>
            </p:custDataLst>
          </p:nvPr>
        </p:nvSpPr>
        <p:spPr>
          <a:xfrm>
            <a:off x="2093727" y="2709336"/>
            <a:ext cx="6124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chemeClr val="tx2"/>
                </a:solidFill>
              </a:rPr>
              <a:t>Apportent deux fois plus d’énergie que les glucides (à poids égal).</a:t>
            </a:r>
          </a:p>
          <a:p>
            <a:r>
              <a:rPr lang="fr-CA" sz="1600" dirty="0">
                <a:solidFill>
                  <a:schemeClr val="tx2"/>
                </a:solidFill>
              </a:rPr>
              <a:t>Effet </a:t>
            </a:r>
            <a:r>
              <a:rPr lang="fr-CA" sz="1600" dirty="0" smtClean="0">
                <a:solidFill>
                  <a:schemeClr val="tx2"/>
                </a:solidFill>
              </a:rPr>
              <a:t>calorifique : </a:t>
            </a:r>
            <a:r>
              <a:rPr lang="fr-CA" sz="1600" dirty="0">
                <a:solidFill>
                  <a:schemeClr val="tx2"/>
                </a:solidFill>
              </a:rPr>
              <a:t>4 à 8 </a:t>
            </a:r>
            <a:r>
              <a:rPr lang="fr-CA" sz="1600" dirty="0" smtClean="0">
                <a:solidFill>
                  <a:schemeClr val="tx2"/>
                </a:solidFill>
              </a:rPr>
              <a:t>heures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21" name="Plus 20"/>
          <p:cNvSpPr/>
          <p:nvPr>
            <p:custDataLst>
              <p:tags r:id="rId10"/>
            </p:custDataLst>
          </p:nvPr>
        </p:nvSpPr>
        <p:spPr>
          <a:xfrm>
            <a:off x="1408918" y="2715751"/>
            <a:ext cx="540000" cy="5400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/>
          <p:cNvSpPr/>
          <p:nvPr>
            <p:custDataLst>
              <p:tags r:id="rId11"/>
            </p:custDataLst>
          </p:nvPr>
        </p:nvSpPr>
        <p:spPr>
          <a:xfrm>
            <a:off x="2089491" y="3344882"/>
            <a:ext cx="5401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 smtClean="0">
                <a:solidFill>
                  <a:schemeClr val="tx2"/>
                </a:solidFill>
              </a:rPr>
              <a:t>ex. </a:t>
            </a:r>
            <a:r>
              <a:rPr lang="fr-CA" sz="1600" dirty="0">
                <a:solidFill>
                  <a:schemeClr val="tx2"/>
                </a:solidFill>
              </a:rPr>
              <a:t>produits laitiers non écrémés, noix, œufs, viande, </a:t>
            </a:r>
            <a:r>
              <a:rPr lang="fr-CA" sz="1600" dirty="0" smtClean="0">
                <a:solidFill>
                  <a:schemeClr val="tx2"/>
                </a:solidFill>
              </a:rPr>
              <a:t>poissons.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23" name="ZoneTexte 22"/>
          <p:cNvSpPr txBox="1"/>
          <p:nvPr>
            <p:custDataLst>
              <p:tags r:id="rId12"/>
            </p:custDataLst>
          </p:nvPr>
        </p:nvSpPr>
        <p:spPr>
          <a:xfrm>
            <a:off x="4572000" y="3969448"/>
            <a:ext cx="418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chemeClr val="tx2"/>
                </a:solidFill>
              </a:rPr>
              <a:t>Gras mono-insaturés, polyinsaturés, omégas 3 </a:t>
            </a:r>
            <a:r>
              <a:rPr lang="fr-CA" sz="1600" dirty="0" smtClean="0">
                <a:solidFill>
                  <a:schemeClr val="tx2"/>
                </a:solidFill>
              </a:rPr>
              <a:t>: </a:t>
            </a:r>
          </a:p>
          <a:p>
            <a:r>
              <a:rPr lang="fr-CA" sz="1600" dirty="0" smtClean="0">
                <a:solidFill>
                  <a:schemeClr val="tx2"/>
                </a:solidFill>
              </a:rPr>
              <a:t>Souvent </a:t>
            </a:r>
            <a:r>
              <a:rPr lang="fr-CA" sz="1600" dirty="0">
                <a:solidFill>
                  <a:schemeClr val="tx2"/>
                </a:solidFill>
              </a:rPr>
              <a:t>d’origine </a:t>
            </a:r>
            <a:r>
              <a:rPr lang="fr-CA" sz="1600" dirty="0" smtClean="0">
                <a:solidFill>
                  <a:schemeClr val="tx2"/>
                </a:solidFill>
              </a:rPr>
              <a:t>végétale</a:t>
            </a:r>
          </a:p>
          <a:p>
            <a:r>
              <a:rPr lang="fr-CA" sz="1600" dirty="0" smtClean="0">
                <a:solidFill>
                  <a:schemeClr val="tx2"/>
                </a:solidFill>
              </a:rPr>
              <a:t>Se trouve aussi dans les poissons</a:t>
            </a:r>
          </a:p>
        </p:txBody>
      </p:sp>
      <p:sp>
        <p:nvSpPr>
          <p:cNvPr id="24" name="Rectangle 23"/>
          <p:cNvSpPr/>
          <p:nvPr>
            <p:custDataLst>
              <p:tags r:id="rId13"/>
            </p:custDataLst>
          </p:nvPr>
        </p:nvSpPr>
        <p:spPr>
          <a:xfrm>
            <a:off x="675910" y="5017548"/>
            <a:ext cx="2827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 smtClean="0">
                <a:solidFill>
                  <a:schemeClr val="tx2"/>
                </a:solidFill>
              </a:rPr>
              <a:t>ex. </a:t>
            </a:r>
            <a:r>
              <a:rPr lang="fr-CA" sz="1600" dirty="0">
                <a:solidFill>
                  <a:schemeClr val="tx2"/>
                </a:solidFill>
              </a:rPr>
              <a:t>beurre, lard, lait entier, </a:t>
            </a:r>
            <a:r>
              <a:rPr lang="fr-CA" sz="1600" dirty="0" smtClean="0">
                <a:solidFill>
                  <a:schemeClr val="tx2"/>
                </a:solidFill>
              </a:rPr>
              <a:t>huile </a:t>
            </a:r>
            <a:r>
              <a:rPr lang="fr-CA" sz="1600" dirty="0">
                <a:solidFill>
                  <a:schemeClr val="tx2"/>
                </a:solidFill>
              </a:rPr>
              <a:t>de palme et de noix de </a:t>
            </a:r>
            <a:r>
              <a:rPr lang="fr-CA" sz="1600" dirty="0" smtClean="0">
                <a:solidFill>
                  <a:schemeClr val="tx2"/>
                </a:solidFill>
              </a:rPr>
              <a:t>coco.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4790005" y="5017548"/>
            <a:ext cx="3488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chemeClr val="tx2"/>
                </a:solidFill>
              </a:rPr>
              <a:t>e</a:t>
            </a:r>
            <a:r>
              <a:rPr lang="fr-CA" sz="1600" dirty="0" smtClean="0">
                <a:solidFill>
                  <a:schemeClr val="tx2"/>
                </a:solidFill>
              </a:rPr>
              <a:t>x. huiles </a:t>
            </a:r>
            <a:r>
              <a:rPr lang="fr-CA" sz="1600" dirty="0">
                <a:solidFill>
                  <a:schemeClr val="tx2"/>
                </a:solidFill>
              </a:rPr>
              <a:t>végétales, noix, graines, avocats ou </a:t>
            </a:r>
            <a:r>
              <a:rPr lang="fr-CA" sz="1600" dirty="0" smtClean="0">
                <a:solidFill>
                  <a:schemeClr val="tx2"/>
                </a:solidFill>
              </a:rPr>
              <a:t>huiles issues de </a:t>
            </a:r>
            <a:r>
              <a:rPr lang="fr-CA" sz="1600" dirty="0">
                <a:solidFill>
                  <a:schemeClr val="tx2"/>
                </a:solidFill>
              </a:rPr>
              <a:t>poissons gras comme le saumon, la truite arc-en-ciel, le maquereau etc. </a:t>
            </a:r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53958" y="3775430"/>
            <a:ext cx="477647" cy="47743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3933" y="4850016"/>
            <a:ext cx="1349417" cy="177154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1760" y="5892141"/>
            <a:ext cx="908361" cy="7403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67" y="5602323"/>
            <a:ext cx="763234" cy="76323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713" y="5598277"/>
            <a:ext cx="1269689" cy="8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840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Les sources d’énergie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628650" y="896785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cap="small" dirty="0" smtClean="0">
                <a:solidFill>
                  <a:schemeClr val="tx2"/>
                </a:solidFill>
              </a:rPr>
              <a:t>Les protéines</a:t>
            </a:r>
            <a:endParaRPr lang="fr-CA" b="1" cap="small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4"/>
            </p:custDataLst>
          </p:nvPr>
        </p:nvSpPr>
        <p:spPr>
          <a:xfrm>
            <a:off x="911682" y="3342902"/>
            <a:ext cx="2957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1600" b="1" dirty="0" smtClean="0">
                <a:solidFill>
                  <a:schemeClr val="tx2"/>
                </a:solidFill>
              </a:rPr>
              <a:t>Protéines </a:t>
            </a:r>
            <a:r>
              <a:rPr lang="fr-CA" sz="1600" b="1" dirty="0">
                <a:solidFill>
                  <a:schemeClr val="tx2"/>
                </a:solidFill>
              </a:rPr>
              <a:t>animales : </a:t>
            </a:r>
            <a:endParaRPr lang="fr-CA" sz="1600" b="1" dirty="0" smtClean="0">
              <a:solidFill>
                <a:schemeClr val="tx2"/>
              </a:solidFill>
            </a:endParaRPr>
          </a:p>
          <a:p>
            <a:pPr lvl="0"/>
            <a:r>
              <a:rPr lang="fr-CA" sz="1600" dirty="0" smtClean="0">
                <a:solidFill>
                  <a:schemeClr val="tx2"/>
                </a:solidFill>
              </a:rPr>
              <a:t>les </a:t>
            </a:r>
            <a:r>
              <a:rPr lang="fr-CA" sz="1600" dirty="0">
                <a:solidFill>
                  <a:schemeClr val="tx2"/>
                </a:solidFill>
              </a:rPr>
              <a:t>viandes, </a:t>
            </a:r>
            <a:r>
              <a:rPr lang="fr-CA" sz="1600" dirty="0" smtClean="0">
                <a:solidFill>
                  <a:schemeClr val="tx2"/>
                </a:solidFill>
              </a:rPr>
              <a:t>les volailles</a:t>
            </a:r>
            <a:r>
              <a:rPr lang="fr-CA" sz="1600" dirty="0">
                <a:solidFill>
                  <a:schemeClr val="tx2"/>
                </a:solidFill>
              </a:rPr>
              <a:t>, </a:t>
            </a:r>
            <a:r>
              <a:rPr lang="fr-CA" sz="1600" dirty="0" smtClean="0">
                <a:solidFill>
                  <a:schemeClr val="tx2"/>
                </a:solidFill>
              </a:rPr>
              <a:t>les œufs</a:t>
            </a:r>
            <a:r>
              <a:rPr lang="fr-CA" sz="1600" dirty="0">
                <a:solidFill>
                  <a:schemeClr val="tx2"/>
                </a:solidFill>
              </a:rPr>
              <a:t>, </a:t>
            </a:r>
            <a:r>
              <a:rPr lang="fr-CA" sz="1600" dirty="0" smtClean="0">
                <a:solidFill>
                  <a:schemeClr val="tx2"/>
                </a:solidFill>
              </a:rPr>
              <a:t>les poissons </a:t>
            </a:r>
            <a:r>
              <a:rPr lang="fr-CA" sz="1600" dirty="0">
                <a:solidFill>
                  <a:schemeClr val="tx2"/>
                </a:solidFill>
              </a:rPr>
              <a:t>et les </a:t>
            </a:r>
            <a:r>
              <a:rPr lang="fr-CA" sz="1600" dirty="0" smtClean="0">
                <a:solidFill>
                  <a:schemeClr val="tx2"/>
                </a:solidFill>
              </a:rPr>
              <a:t>produits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dirty="0" smtClean="0">
                <a:solidFill>
                  <a:schemeClr val="tx2"/>
                </a:solidFill>
              </a:rPr>
              <a:t>laitiers.</a:t>
            </a:r>
          </a:p>
        </p:txBody>
      </p:sp>
      <p:sp>
        <p:nvSpPr>
          <p:cNvPr id="17" name="ZoneTexte 16"/>
          <p:cNvSpPr txBox="1"/>
          <p:nvPr>
            <p:custDataLst>
              <p:tags r:id="rId5"/>
            </p:custDataLst>
          </p:nvPr>
        </p:nvSpPr>
        <p:spPr>
          <a:xfrm>
            <a:off x="3227864" y="5453307"/>
            <a:ext cx="1760639" cy="7150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latin typeface="Berlin Sans FB" panose="020E0602020502020306" pitchFamily="34" charset="0"/>
              </a:rPr>
              <a:t>Un peu à chaque repas</a:t>
            </a:r>
            <a:endParaRPr lang="fr-CA" dirty="0">
              <a:latin typeface="Berlin Sans FB" panose="020E0602020502020306" pitchFamily="34" charset="0"/>
            </a:endParaRPr>
          </a:p>
        </p:txBody>
      </p:sp>
      <p:sp>
        <p:nvSpPr>
          <p:cNvPr id="18" name="Plus 17"/>
          <p:cNvSpPr/>
          <p:nvPr>
            <p:custDataLst>
              <p:tags r:id="rId6"/>
            </p:custDataLst>
          </p:nvPr>
        </p:nvSpPr>
        <p:spPr>
          <a:xfrm>
            <a:off x="4741454" y="4411706"/>
            <a:ext cx="180000" cy="180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Flèche droite 18"/>
          <p:cNvSpPr/>
          <p:nvPr>
            <p:custDataLst>
              <p:tags r:id="rId7"/>
            </p:custDataLst>
          </p:nvPr>
        </p:nvSpPr>
        <p:spPr>
          <a:xfrm>
            <a:off x="822223" y="1255624"/>
            <a:ext cx="1173390" cy="67252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</a:rPr>
              <a:t>Fonctions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>
          <a:xfrm>
            <a:off x="2189186" y="1320701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fr-CA" sz="1600" dirty="0" smtClean="0">
                <a:solidFill>
                  <a:schemeClr val="tx2"/>
                </a:solidFill>
              </a:rPr>
              <a:t>Croissance</a:t>
            </a:r>
            <a:endParaRPr lang="fr-CA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Fabrication </a:t>
            </a:r>
            <a:r>
              <a:rPr lang="fr-CA" sz="1600" dirty="0" smtClean="0">
                <a:solidFill>
                  <a:schemeClr val="tx2"/>
                </a:solidFill>
              </a:rPr>
              <a:t>d’anticorps</a:t>
            </a:r>
            <a:endParaRPr lang="fr-CA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CA" sz="1600" dirty="0">
                <a:solidFill>
                  <a:schemeClr val="tx2"/>
                </a:solidFill>
              </a:rPr>
              <a:t>Énergie longue </a:t>
            </a:r>
            <a:r>
              <a:rPr lang="fr-CA" sz="1600" dirty="0" smtClean="0">
                <a:solidFill>
                  <a:schemeClr val="tx2"/>
                </a:solidFill>
              </a:rPr>
              <a:t>durée</a:t>
            </a:r>
            <a:endParaRPr lang="fr-CA" sz="1600" dirty="0"/>
          </a:p>
        </p:txBody>
      </p:sp>
      <p:sp>
        <p:nvSpPr>
          <p:cNvPr id="20" name="Rectangle 19"/>
          <p:cNvSpPr/>
          <p:nvPr>
            <p:custDataLst>
              <p:tags r:id="rId9"/>
            </p:custDataLst>
          </p:nvPr>
        </p:nvSpPr>
        <p:spPr>
          <a:xfrm>
            <a:off x="2156731" y="2262922"/>
            <a:ext cx="2369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>
                <a:solidFill>
                  <a:schemeClr val="tx2"/>
                </a:solidFill>
              </a:rPr>
              <a:t>Effet </a:t>
            </a:r>
            <a:r>
              <a:rPr lang="fr-CA" sz="1600" dirty="0" smtClean="0">
                <a:solidFill>
                  <a:schemeClr val="tx2"/>
                </a:solidFill>
              </a:rPr>
              <a:t>calorifique : </a:t>
            </a:r>
            <a:r>
              <a:rPr lang="fr-CA" sz="1600" dirty="0">
                <a:solidFill>
                  <a:schemeClr val="tx2"/>
                </a:solidFill>
              </a:rPr>
              <a:t>8 </a:t>
            </a:r>
            <a:r>
              <a:rPr lang="fr-CA" sz="1600" dirty="0" smtClean="0">
                <a:solidFill>
                  <a:schemeClr val="tx2"/>
                </a:solidFill>
              </a:rPr>
              <a:t>heures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21" name="Plus 20"/>
          <p:cNvSpPr/>
          <p:nvPr>
            <p:custDataLst>
              <p:tags r:id="rId10"/>
            </p:custDataLst>
          </p:nvPr>
        </p:nvSpPr>
        <p:spPr>
          <a:xfrm>
            <a:off x="1649186" y="2182475"/>
            <a:ext cx="540000" cy="540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/>
          <p:cNvSpPr txBox="1"/>
          <p:nvPr>
            <p:custDataLst>
              <p:tags r:id="rId11"/>
            </p:custDataLst>
          </p:nvPr>
        </p:nvSpPr>
        <p:spPr>
          <a:xfrm>
            <a:off x="4831454" y="3342902"/>
            <a:ext cx="3933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1600" b="1" dirty="0" smtClean="0">
                <a:solidFill>
                  <a:schemeClr val="tx2"/>
                </a:solidFill>
              </a:rPr>
              <a:t>Protéines </a:t>
            </a:r>
            <a:r>
              <a:rPr lang="fr-CA" sz="1600" b="1" dirty="0">
                <a:solidFill>
                  <a:schemeClr val="tx2"/>
                </a:solidFill>
              </a:rPr>
              <a:t>végétales </a:t>
            </a:r>
            <a:r>
              <a:rPr lang="fr-CA" sz="1600" b="1" dirty="0" smtClean="0">
                <a:solidFill>
                  <a:schemeClr val="tx2"/>
                </a:solidFill>
              </a:rPr>
              <a:t>:</a:t>
            </a:r>
          </a:p>
          <a:p>
            <a:pPr lvl="0"/>
            <a:r>
              <a:rPr lang="fr-CA" sz="1600" dirty="0" smtClean="0">
                <a:solidFill>
                  <a:schemeClr val="tx2"/>
                </a:solidFill>
              </a:rPr>
              <a:t>les </a:t>
            </a:r>
            <a:r>
              <a:rPr lang="fr-CA" sz="1600" dirty="0">
                <a:solidFill>
                  <a:schemeClr val="tx2"/>
                </a:solidFill>
              </a:rPr>
              <a:t>noix, les graines, les légumineuses telles que les lentilles, les pois </a:t>
            </a:r>
            <a:r>
              <a:rPr lang="fr-CA" sz="1600" dirty="0" smtClean="0">
                <a:solidFill>
                  <a:schemeClr val="tx2"/>
                </a:solidFill>
              </a:rPr>
              <a:t>chiches, </a:t>
            </a:r>
            <a:r>
              <a:rPr lang="fr-CA" sz="1600" dirty="0">
                <a:solidFill>
                  <a:schemeClr val="tx2"/>
                </a:solidFill>
              </a:rPr>
              <a:t>etc. </a:t>
            </a:r>
            <a:endParaRPr lang="fr-CA" sz="1600" dirty="0" smtClean="0">
              <a:solidFill>
                <a:schemeClr val="tx2"/>
              </a:solidFill>
            </a:endParaRPr>
          </a:p>
          <a:p>
            <a:pPr lvl="0"/>
            <a:endParaRPr lang="fr-CA" sz="1600" dirty="0">
              <a:solidFill>
                <a:schemeClr val="tx2"/>
              </a:solidFill>
            </a:endParaRPr>
          </a:p>
          <a:p>
            <a:pPr marL="90488"/>
            <a:r>
              <a:rPr lang="fr-CA" sz="1600" dirty="0" smtClean="0">
                <a:solidFill>
                  <a:schemeClr val="tx2"/>
                </a:solidFill>
              </a:rPr>
              <a:t>Les </a:t>
            </a:r>
            <a:r>
              <a:rPr lang="fr-CA" sz="1600" dirty="0">
                <a:solidFill>
                  <a:schemeClr val="tx2"/>
                </a:solidFill>
              </a:rPr>
              <a:t>produits à base de soya font également partie des protéines végétales</a:t>
            </a:r>
            <a:r>
              <a:rPr lang="fr-CA" sz="1600" dirty="0" smtClean="0">
                <a:solidFill>
                  <a:schemeClr val="tx2"/>
                </a:solidFill>
              </a:rPr>
              <a:t>.</a:t>
            </a:r>
            <a:endParaRPr lang="fr-CA" sz="1600" dirty="0">
              <a:solidFill>
                <a:schemeClr val="tx2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869361" y="3104183"/>
            <a:ext cx="477647" cy="47743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4837" y="5058510"/>
            <a:ext cx="1864770" cy="102189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682" y="4342326"/>
            <a:ext cx="1693705" cy="14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34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136526"/>
            <a:ext cx="8515350" cy="765174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Les autres aliments à intégrer aux menus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264885" y="1805441"/>
            <a:ext cx="6729765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Minéraux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Fibres</a:t>
            </a:r>
            <a:endParaRPr lang="fr-CA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103066" y="4080130"/>
            <a:ext cx="323920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Fruits </a:t>
            </a:r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légumes </a:t>
            </a:r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frais</a:t>
            </a:r>
            <a:endParaRPr lang="fr-CA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85" y="1915853"/>
            <a:ext cx="252000" cy="25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85" y="2278265"/>
            <a:ext cx="252000" cy="25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85" y="2673869"/>
            <a:ext cx="252000" cy="252000"/>
          </a:xfrm>
          <a:prstGeom prst="rect">
            <a:avLst/>
          </a:prstGeom>
        </p:spPr>
      </p:pic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3574256" y="18285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Garantissent </a:t>
            </a:r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bon fonctionnement du </a:t>
            </a:r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corps</a:t>
            </a:r>
          </a:p>
          <a:p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Maintiennent </a:t>
            </a:r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fonctions </a:t>
            </a:r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cardiaques   </a:t>
            </a:r>
          </a:p>
          <a:p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Gardent </a:t>
            </a:r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l’activité électrolytique du </a:t>
            </a:r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</a:t>
            </a:r>
          </a:p>
          <a:p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Facilitent </a:t>
            </a:r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CA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</a:t>
            </a:r>
            <a:endParaRPr lang="fr-CA" dirty="0">
              <a:solidFill>
                <a:schemeClr val="tx2"/>
              </a:solidFill>
            </a:endParaRPr>
          </a:p>
        </p:txBody>
      </p:sp>
      <p:sp>
        <p:nvSpPr>
          <p:cNvPr id="10" name="Accolade fermante 9"/>
          <p:cNvSpPr/>
          <p:nvPr>
            <p:custDataLst>
              <p:tags r:id="rId9"/>
            </p:custDataLst>
          </p:nvPr>
        </p:nvSpPr>
        <p:spPr>
          <a:xfrm>
            <a:off x="3048000" y="1805441"/>
            <a:ext cx="110133" cy="1405029"/>
          </a:xfrm>
          <a:prstGeom prst="rightBrace">
            <a:avLst>
              <a:gd name="adj1" fmla="val 183057"/>
              <a:gd name="adj2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droite 10"/>
          <p:cNvSpPr/>
          <p:nvPr>
            <p:custDataLst>
              <p:tags r:id="rId10"/>
            </p:custDataLst>
          </p:nvPr>
        </p:nvSpPr>
        <p:spPr>
          <a:xfrm>
            <a:off x="2498372" y="3938216"/>
            <a:ext cx="967208" cy="6725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CA" sz="1600" b="1" dirty="0">
              <a:solidFill>
                <a:schemeClr val="accent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200" y="4229190"/>
            <a:ext cx="2404532" cy="17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70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Hydratation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088444" y="2920393"/>
            <a:ext cx="6818489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fr-CA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Boire des </a:t>
            </a:r>
            <a:r>
              <a:rPr lang="fr-CA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CA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oissons </a:t>
            </a:r>
            <a:r>
              <a:rPr lang="fr-CA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réconfortantes et </a:t>
            </a:r>
            <a:r>
              <a:rPr lang="fr-CA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énergétiques.</a:t>
            </a:r>
          </a:p>
          <a:p>
            <a:pPr lvl="1" algn="just">
              <a:lnSpc>
                <a:spcPct val="107000"/>
              </a:lnSpc>
            </a:pPr>
            <a:r>
              <a:rPr lang="fr-CA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x. bouillon</a:t>
            </a:r>
            <a:r>
              <a:rPr lang="fr-CA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soupe, chocolat chaud. </a:t>
            </a:r>
          </a:p>
          <a:p>
            <a:pPr lvl="1" algn="just">
              <a:lnSpc>
                <a:spcPct val="107000"/>
              </a:lnSpc>
            </a:pPr>
            <a:endParaRPr lang="fr-CA" sz="1600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fr-CA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Éviter le thé et le café </a:t>
            </a:r>
            <a:r>
              <a:rPr lang="fr-CA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sont diurétiques : ils </a:t>
            </a:r>
            <a:r>
              <a:rPr lang="fr-CA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 </a:t>
            </a:r>
            <a:r>
              <a:rPr lang="fr-CA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éliminer et uriner davantage et donc </a:t>
            </a:r>
            <a:r>
              <a:rPr lang="fr-CA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diminuent le volume </a:t>
            </a:r>
            <a:r>
              <a:rPr lang="fr-CA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sanguin.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</a:pPr>
            <a:endParaRPr lang="fr-CA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fr-CA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pas boire d’alcool.</a:t>
            </a: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48178" y="1095018"/>
            <a:ext cx="479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tx2"/>
                </a:solidFill>
              </a:rPr>
              <a:t>Sensation de soif moins présente en hiver.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6" name="Rectangle à coins arrondis 5"/>
          <p:cNvSpPr/>
          <p:nvPr>
            <p:custDataLst>
              <p:tags r:id="rId5"/>
            </p:custDataLst>
          </p:nvPr>
        </p:nvSpPr>
        <p:spPr>
          <a:xfrm>
            <a:off x="648406" y="1046665"/>
            <a:ext cx="903110" cy="4176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chemeClr val="bg1"/>
                </a:solidFill>
              </a:rPr>
              <a:t>Faits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7" name="Flèche droite 6"/>
          <p:cNvSpPr/>
          <p:nvPr>
            <p:custDataLst>
              <p:tags r:id="rId6"/>
            </p:custDataLst>
          </p:nvPr>
        </p:nvSpPr>
        <p:spPr>
          <a:xfrm>
            <a:off x="1032227" y="1951208"/>
            <a:ext cx="519289" cy="4515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1648178" y="1884595"/>
            <a:ext cx="479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tx2"/>
                </a:solidFill>
              </a:rPr>
              <a:t>Boire régulièrement</a:t>
            </a:r>
          </a:p>
          <a:p>
            <a:r>
              <a:rPr lang="fr-CA" sz="1600" dirty="0" smtClean="0">
                <a:solidFill>
                  <a:schemeClr val="tx2"/>
                </a:solidFill>
              </a:rPr>
              <a:t>Boire des petites quantités à la fois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9" name="Rectangle à coins arrondis 8"/>
          <p:cNvSpPr/>
          <p:nvPr>
            <p:custDataLst>
              <p:tags r:id="rId8"/>
            </p:custDataLst>
          </p:nvPr>
        </p:nvSpPr>
        <p:spPr>
          <a:xfrm>
            <a:off x="628650" y="2952799"/>
            <a:ext cx="1290461" cy="4176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chemeClr val="bg1"/>
                </a:solidFill>
              </a:rPr>
              <a:t>Conseils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714" y="4884114"/>
            <a:ext cx="381053" cy="847843"/>
          </a:xfrm>
          <a:prstGeom prst="rect">
            <a:avLst/>
          </a:prstGeom>
        </p:spPr>
      </p:pic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118767" y="4857013"/>
            <a:ext cx="5712594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7000"/>
              </a:lnSpc>
            </a:pPr>
            <a:r>
              <a:rPr lang="fr-CA" sz="1600" dirty="0">
                <a:solidFill>
                  <a:schemeClr val="accent4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L’alcool dilate les vaisseaux sanguin. Lorsqu’on a froid ceux-ci se contractent pour réchauffer le corps au </a:t>
            </a:r>
            <a:r>
              <a:rPr lang="fr-CA" sz="1600" dirty="0" smtClean="0">
                <a:solidFill>
                  <a:schemeClr val="accent4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maximum. L’effet </a:t>
            </a:r>
            <a:r>
              <a:rPr lang="fr-CA" sz="1600" dirty="0">
                <a:solidFill>
                  <a:schemeClr val="accent4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dilatation </a:t>
            </a:r>
            <a:r>
              <a:rPr lang="fr-CA" sz="1600" dirty="0" smtClean="0">
                <a:solidFill>
                  <a:schemeClr val="accent4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dû à l’alcool </a:t>
            </a:r>
            <a:r>
              <a:rPr lang="fr-CA" sz="1600" dirty="0">
                <a:solidFill>
                  <a:schemeClr val="accent4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favorise donc le refroidissement du corps.</a:t>
            </a: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8075" y="271683"/>
            <a:ext cx="869530" cy="15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98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Suggestion de menue pour le camp d’hiver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C006-D964-457C-8F23-ABCD26C4267D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4" name="TextBox 3"/>
          <p:cNvSpPr txBox="1"/>
          <p:nvPr/>
        </p:nvSpPr>
        <p:spPr>
          <a:xfrm>
            <a:off x="1123950" y="1390650"/>
            <a:ext cx="508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7300" y="942975"/>
          <a:ext cx="6915150" cy="5219565"/>
        </p:xfrm>
        <a:graphic>
          <a:graphicData uri="http://schemas.openxmlformats.org/drawingml/2006/table">
            <a:tbl>
              <a:tblPr/>
              <a:tblGrid>
                <a:gridCol w="943070"/>
                <a:gridCol w="1985408"/>
                <a:gridCol w="1985408"/>
                <a:gridCol w="2001264"/>
              </a:tblGrid>
              <a:tr h="177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800" b="1" i="1">
                          <a:latin typeface="Arial"/>
                          <a:ea typeface="Times New Roman"/>
                          <a:cs typeface="Arial"/>
                        </a:rPr>
                        <a:t>Menu 1 (rapide)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800" b="1" i="1">
                          <a:latin typeface="Arial"/>
                          <a:ea typeface="Times New Roman"/>
                          <a:cs typeface="Arial"/>
                        </a:rPr>
                        <a:t>Menu 2 (bouillir)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800" b="1" i="1">
                          <a:latin typeface="Arial"/>
                          <a:ea typeface="Times New Roman"/>
                          <a:cs typeface="Arial"/>
                        </a:rPr>
                        <a:t>Menu 3 (froid)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66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1" i="1" dirty="0">
                          <a:latin typeface="Arial"/>
                          <a:ea typeface="Times New Roman"/>
                          <a:cs typeface="Arial"/>
                        </a:rPr>
                        <a:t>Samedi déjeuner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Gruau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Fruits séchés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Jus de fruit ou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Chocolat chaud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Œufs brouillés avec légumes dans un sac à bouillir à manger dans un wrap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Fruits séchés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Chocolat Chaud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Tisane / Thé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Wrap</a:t>
                      </a: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 ou pita au </a:t>
                      </a: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nutella</a:t>
                      </a: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 ou </a:t>
                      </a: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coufiture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Fromage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Fruits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Chocolat chaud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1" i="1">
                          <a:latin typeface="Arial"/>
                          <a:ea typeface="Times New Roman"/>
                          <a:cs typeface="Arial"/>
                        </a:rPr>
                        <a:t>Samedi dîner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latin typeface="Arial"/>
                          <a:ea typeface="Times New Roman"/>
                          <a:cs typeface="Arial"/>
                        </a:rPr>
                        <a:t>Sandwich / wrap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latin typeface="Arial"/>
                          <a:ea typeface="Times New Roman"/>
                          <a:cs typeface="Arial"/>
                        </a:rPr>
                        <a:t>Fromage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latin typeface="Arial"/>
                          <a:ea typeface="Times New Roman"/>
                          <a:cs typeface="Arial"/>
                        </a:rPr>
                        <a:t>Pepperette</a:t>
                      </a:r>
                      <a:r>
                        <a:rPr lang="en-CA" sz="11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CA" sz="1100" dirty="0" err="1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CA" sz="1100" dirty="0">
                          <a:latin typeface="Arial"/>
                          <a:ea typeface="Times New Roman"/>
                          <a:cs typeface="Arial"/>
                        </a:rPr>
                        <a:t> jerky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Fruits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Jus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Soupe ou </a:t>
                      </a: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stew</a:t>
                      </a: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Chunky</a:t>
                      </a: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) dans un sac à bouillir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Biscuits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Fruits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Jus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Pâté dans un wrap ou pita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Fromage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Légumes avec trempette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Jus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1" i="1">
                          <a:latin typeface="Arial"/>
                          <a:ea typeface="Times New Roman"/>
                          <a:cs typeface="Arial"/>
                        </a:rPr>
                        <a:t>Samedi souper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Riz déshydraté en sachet (ajouter de l’eau et attendre)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Chocolat chaud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Légumes et trempette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Dessert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Spaghetti préparé dans un sac à bouillir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Wrap</a:t>
                      </a: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 avec beurre à l’ail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Dessert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Chocolat chaud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Sandwich ou sous-marin préparé à l’avance avec du fromage et de la viande froide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Chocolat chaud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1" i="1">
                          <a:latin typeface="Arial"/>
                          <a:ea typeface="Times New Roman"/>
                          <a:cs typeface="Arial"/>
                        </a:rPr>
                        <a:t>Dimanche déjeuner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Gruau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Fruits séchés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Jus de fruit ou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Chocolat chaud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Crêpes précuites à faire réchauffer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Fruits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Chocolat chaud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Wrap</a:t>
                      </a: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 ou pita au </a:t>
                      </a: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nutella</a:t>
                      </a: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 ou </a:t>
                      </a: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coufiture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Fromage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Fruits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Chocolat chaud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1" i="1">
                          <a:latin typeface="Arial"/>
                          <a:ea typeface="Times New Roman"/>
                          <a:cs typeface="Arial"/>
                        </a:rPr>
                        <a:t>Dimanche dîner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latin typeface="Arial"/>
                          <a:ea typeface="Times New Roman"/>
                          <a:cs typeface="Arial"/>
                        </a:rPr>
                        <a:t>Sandwich / wrap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latin typeface="Arial"/>
                          <a:ea typeface="Times New Roman"/>
                          <a:cs typeface="Arial"/>
                        </a:rPr>
                        <a:t>Fromage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latin typeface="Arial"/>
                          <a:ea typeface="Times New Roman"/>
                          <a:cs typeface="Arial"/>
                        </a:rPr>
                        <a:t>Pepperette ou jerky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Fruits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Jus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Hotdog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Fromage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Fruits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latin typeface="Arial"/>
                          <a:ea typeface="Times New Roman"/>
                          <a:cs typeface="Arial"/>
                        </a:rPr>
                        <a:t>Jus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Pâté dans un </a:t>
                      </a:r>
                      <a:r>
                        <a:rPr lang="fr-CA" sz="1100" dirty="0" err="1">
                          <a:latin typeface="Arial"/>
                          <a:ea typeface="Times New Roman"/>
                          <a:cs typeface="Arial"/>
                        </a:rPr>
                        <a:t>wrap</a:t>
                      </a: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 ou pita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Fromage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Légumes avec trempette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Arial"/>
                          <a:ea typeface="Times New Roman"/>
                          <a:cs typeface="Arial"/>
                        </a:rPr>
                        <a:t>Jus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eme_ASC">
  <a:themeElements>
    <a:clrScheme name="ASC">
      <a:dk1>
        <a:srgbClr val="622599"/>
      </a:dk1>
      <a:lt1>
        <a:srgbClr val="FFFFFF"/>
      </a:lt1>
      <a:dk2>
        <a:srgbClr val="44546A"/>
      </a:dk2>
      <a:lt2>
        <a:srgbClr val="9EA2A7"/>
      </a:lt2>
      <a:accent1>
        <a:srgbClr val="0054A0"/>
      </a:accent1>
      <a:accent2>
        <a:srgbClr val="AABA0A"/>
      </a:accent2>
      <a:accent3>
        <a:srgbClr val="DD7500"/>
      </a:accent3>
      <a:accent4>
        <a:srgbClr val="E23D28"/>
      </a:accent4>
      <a:accent5>
        <a:srgbClr val="3D8E33"/>
      </a:accent5>
      <a:accent6>
        <a:srgbClr val="00A5E3"/>
      </a:accent6>
      <a:hlink>
        <a:srgbClr val="7F7F7F"/>
      </a:hlink>
      <a:folHlink>
        <a:srgbClr val="FCD11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_ASC" id="{4773A311-ACF0-4259-A50A-FC570F0D51EC}" vid="{21590F98-31FF-491D-87DC-BC14B6208F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6564</TotalTime>
  <Words>677</Words>
  <Application>Microsoft Office PowerPoint</Application>
  <PresentationFormat>On-screen Show (4:3)</PresentationFormat>
  <Paragraphs>161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Theme_ASC</vt:lpstr>
      <vt:lpstr>Formation pour le Camp D’hiver  Alimentation et Menu</vt:lpstr>
      <vt:lpstr>L’alimentation</vt:lpstr>
      <vt:lpstr>Les sources d’énergie</vt:lpstr>
      <vt:lpstr>Les sources d’énergie</vt:lpstr>
      <vt:lpstr>Les sources d’énergie</vt:lpstr>
      <vt:lpstr>Les autres aliments à intégrer aux menus</vt:lpstr>
      <vt:lpstr>Hydratation</vt:lpstr>
      <vt:lpstr>Suggestion de menue pour le camp d’hiver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Agent Pleinair</dc:creator>
  <cp:lastModifiedBy>Andreas Trau</cp:lastModifiedBy>
  <cp:revision>408</cp:revision>
  <cp:lastPrinted>2019-08-15T15:26:47Z</cp:lastPrinted>
  <dcterms:created xsi:type="dcterms:W3CDTF">2019-08-05T18:32:13Z</dcterms:created>
  <dcterms:modified xsi:type="dcterms:W3CDTF">2019-12-31T01:44:55Z</dcterms:modified>
</cp:coreProperties>
</file>